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Lato" panose="020B0604020202020204" charset="0"/>
      <p:regular r:id="rId13"/>
    </p:embeddedFont>
    <p:embeddedFont>
      <p:font typeface="Lat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2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7361" r="8485" b="5635"/>
          <a:stretch>
            <a:fillRect/>
          </a:stretch>
        </p:blipFill>
        <p:spPr>
          <a:xfrm>
            <a:off x="5945973" y="18378"/>
            <a:ext cx="12342027" cy="102502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2700000">
            <a:off x="2237652" y="1593512"/>
            <a:ext cx="7416640" cy="7055800"/>
          </a:xfrm>
          <a:prstGeom prst="rect">
            <a:avLst/>
          </a:prstGeom>
          <a:solidFill>
            <a:srgbClr val="034678"/>
          </a:solidFill>
        </p:spPr>
      </p:sp>
      <p:grpSp>
        <p:nvGrpSpPr>
          <p:cNvPr id="4" name="Group 4"/>
          <p:cNvGrpSpPr/>
          <p:nvPr/>
        </p:nvGrpSpPr>
        <p:grpSpPr>
          <a:xfrm>
            <a:off x="5945973" y="18378"/>
            <a:ext cx="12342027" cy="10250244"/>
            <a:chOff x="0" y="0"/>
            <a:chExt cx="4182443" cy="34735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82443" cy="3473583"/>
            </a:xfrm>
            <a:custGeom>
              <a:avLst/>
              <a:gdLst/>
              <a:ahLst/>
              <a:cxnLst/>
              <a:rect l="l" t="t" r="r" b="b"/>
              <a:pathLst>
                <a:path w="4182443" h="3473583">
                  <a:moveTo>
                    <a:pt x="0" y="0"/>
                  </a:moveTo>
                  <a:lnTo>
                    <a:pt x="4182443" y="0"/>
                  </a:lnTo>
                  <a:lnTo>
                    <a:pt x="4182443" y="3473583"/>
                  </a:lnTo>
                  <a:lnTo>
                    <a:pt x="0" y="3473583"/>
                  </a:lnTo>
                  <a:close/>
                </a:path>
              </a:pathLst>
            </a:custGeom>
            <a:solidFill>
              <a:srgbClr val="034678">
                <a:alpha val="44705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 rot="2700000" flipV="1">
            <a:off x="6061998" y="2783185"/>
            <a:ext cx="7998736" cy="45719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8" name="AutoShape 8"/>
          <p:cNvSpPr/>
          <p:nvPr/>
        </p:nvSpPr>
        <p:spPr>
          <a:xfrm>
            <a:off x="1104900" y="8397811"/>
            <a:ext cx="11408146" cy="63189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9" name="TextBox 9"/>
          <p:cNvSpPr txBox="1"/>
          <p:nvPr/>
        </p:nvSpPr>
        <p:spPr>
          <a:xfrm>
            <a:off x="1012413" y="4736930"/>
            <a:ext cx="12350296" cy="3118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35"/>
              </a:lnSpc>
            </a:pPr>
            <a:r>
              <a:rPr lang="en-US" sz="10194" b="1" spc="713" dirty="0">
                <a:solidFill>
                  <a:srgbClr val="F8FBF8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PAID</a:t>
            </a:r>
          </a:p>
          <a:p>
            <a:pPr>
              <a:lnSpc>
                <a:spcPts val="12335"/>
              </a:lnSpc>
            </a:pPr>
            <a:r>
              <a:rPr lang="en-US" sz="10194" b="1" spc="713" dirty="0">
                <a:solidFill>
                  <a:srgbClr val="F8FBF8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ADVERTISEMENT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74101" y="333966"/>
            <a:ext cx="3115516" cy="6947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04901" y="8905564"/>
            <a:ext cx="299831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7"/>
              </a:lnSpc>
            </a:pPr>
            <a:r>
              <a:rPr lang="en-US" sz="5400" spc="264" dirty="0" err="1">
                <a:solidFill>
                  <a:srgbClr val="F8FBF8"/>
                </a:solidFill>
                <a:latin typeface="Lato"/>
              </a:rPr>
              <a:t>Grotal</a:t>
            </a:r>
            <a:endParaRPr lang="en-US" sz="5400" spc="264" dirty="0">
              <a:solidFill>
                <a:srgbClr val="F8FBF8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0101" b="3010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6971" y="2942801"/>
            <a:ext cx="11125200" cy="6405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DEBIT CARD, CREDIT CARD, NET BANK</a:t>
            </a: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OR</a:t>
            </a: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BANK TRANSFER (CASH/CHEQUE) ON ACCOUNT</a:t>
            </a:r>
          </a:p>
          <a:p>
            <a:pPr algn="ctr">
              <a:lnSpc>
                <a:spcPts val="4192"/>
              </a:lnSpc>
            </a:pPr>
            <a:endParaRPr lang="en-US" sz="2800" spc="352" dirty="0">
              <a:solidFill>
                <a:srgbClr val="141414"/>
              </a:solidFill>
              <a:latin typeface="Lato"/>
            </a:endParaRP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BANK NAME : </a:t>
            </a:r>
            <a:r>
              <a:rPr lang="en-US" sz="2800" b="1" spc="352" dirty="0">
                <a:solidFill>
                  <a:srgbClr val="141414"/>
                </a:solidFill>
                <a:latin typeface="Lato"/>
              </a:rPr>
              <a:t>ICICI BANK LIMITED</a:t>
            </a: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ACC. HOLDER : </a:t>
            </a:r>
            <a:r>
              <a:rPr lang="en-US" sz="2800" b="1" spc="352" dirty="0">
                <a:solidFill>
                  <a:srgbClr val="141414"/>
                </a:solidFill>
                <a:latin typeface="Lato"/>
              </a:rPr>
              <a:t>GROTAL INFOTECH PRIVATE LIMITED</a:t>
            </a: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ACC. NO : </a:t>
            </a:r>
            <a:r>
              <a:rPr lang="en-US" sz="2800" b="1" spc="352" dirty="0">
                <a:solidFill>
                  <a:srgbClr val="141414"/>
                </a:solidFill>
                <a:latin typeface="Lato"/>
              </a:rPr>
              <a:t>001305011231</a:t>
            </a: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IFSC CODE : </a:t>
            </a:r>
            <a:r>
              <a:rPr lang="en-US" sz="2800" b="1" spc="352" dirty="0">
                <a:solidFill>
                  <a:srgbClr val="141414"/>
                </a:solidFill>
                <a:latin typeface="Lato"/>
              </a:rPr>
              <a:t>ICIC0000013</a:t>
            </a:r>
          </a:p>
          <a:p>
            <a:pPr algn="ctr">
              <a:lnSpc>
                <a:spcPts val="4192"/>
              </a:lnSpc>
            </a:pPr>
            <a:endParaRPr lang="en-US" sz="2800" spc="352" dirty="0">
              <a:solidFill>
                <a:srgbClr val="141414"/>
              </a:solidFill>
              <a:latin typeface="Lato"/>
            </a:endParaRPr>
          </a:p>
          <a:p>
            <a:pPr algn="ctr">
              <a:lnSpc>
                <a:spcPts val="4192"/>
              </a:lnSpc>
            </a:pPr>
            <a:r>
              <a:rPr lang="en-US" sz="2800" spc="352" dirty="0">
                <a:solidFill>
                  <a:srgbClr val="141414"/>
                </a:solidFill>
                <a:latin typeface="Lato"/>
              </a:rPr>
              <a:t>ADDRESS  :  SECTOR 9, CHANDIGARH, INDIA</a:t>
            </a:r>
          </a:p>
          <a:p>
            <a:pPr algn="ctr">
              <a:lnSpc>
                <a:spcPts val="4192"/>
              </a:lnSpc>
            </a:pPr>
            <a:endParaRPr lang="en-US" sz="2800" spc="352" dirty="0">
              <a:solidFill>
                <a:srgbClr val="141414"/>
              </a:solidFill>
              <a:latin typeface="Lato"/>
            </a:endParaRPr>
          </a:p>
          <a:p>
            <a:pPr algn="ctr">
              <a:lnSpc>
                <a:spcPts val="4192"/>
              </a:lnSpc>
            </a:pPr>
            <a:endParaRPr lang="en-US" sz="2800" spc="352" dirty="0">
              <a:solidFill>
                <a:srgbClr val="141414"/>
              </a:solidFill>
              <a:latin typeface="Lato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027131" y="1030269"/>
            <a:ext cx="1961253" cy="1958115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678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31401" y="962025"/>
            <a:ext cx="12062158" cy="176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45"/>
              </a:lnSpc>
            </a:pPr>
            <a:r>
              <a:rPr lang="en-US" sz="11147" spc="100">
                <a:solidFill>
                  <a:srgbClr val="034678"/>
                </a:solidFill>
                <a:latin typeface="Lato Bold"/>
              </a:rPr>
              <a:t>PAYMENT MODE</a:t>
            </a:r>
          </a:p>
        </p:txBody>
      </p:sp>
      <p:sp>
        <p:nvSpPr>
          <p:cNvPr id="6" name="AutoShape 6"/>
          <p:cNvSpPr/>
          <p:nvPr/>
        </p:nvSpPr>
        <p:spPr>
          <a:xfrm>
            <a:off x="2793661" y="2781300"/>
            <a:ext cx="15494339" cy="33719"/>
          </a:xfrm>
          <a:prstGeom prst="rect">
            <a:avLst/>
          </a:prstGeom>
          <a:solidFill>
            <a:srgbClr val="034678"/>
          </a:solidFill>
        </p:spPr>
      </p:sp>
      <p:grpSp>
        <p:nvGrpSpPr>
          <p:cNvPr id="7" name="Group 7"/>
          <p:cNvGrpSpPr/>
          <p:nvPr/>
        </p:nvGrpSpPr>
        <p:grpSpPr>
          <a:xfrm>
            <a:off x="1981200" y="8577639"/>
            <a:ext cx="14696742" cy="756861"/>
            <a:chOff x="261098" y="0"/>
            <a:chExt cx="4971490" cy="256025"/>
          </a:xfrm>
        </p:grpSpPr>
        <p:sp>
          <p:nvSpPr>
            <p:cNvPr id="8" name="Freeform 8"/>
            <p:cNvSpPr/>
            <p:nvPr/>
          </p:nvSpPr>
          <p:spPr>
            <a:xfrm>
              <a:off x="261098" y="0"/>
              <a:ext cx="4971490" cy="256025"/>
            </a:xfrm>
            <a:custGeom>
              <a:avLst/>
              <a:gdLst/>
              <a:ahLst/>
              <a:cxnLst/>
              <a:rect l="l" t="t" r="r" b="b"/>
              <a:pathLst>
                <a:path w="4971490" h="256025">
                  <a:moveTo>
                    <a:pt x="0" y="0"/>
                  </a:moveTo>
                  <a:lnTo>
                    <a:pt x="4971490" y="0"/>
                  </a:lnTo>
                  <a:lnTo>
                    <a:pt x="4971490" y="256025"/>
                  </a:lnTo>
                  <a:lnTo>
                    <a:pt x="0" y="256025"/>
                  </a:lnTo>
                  <a:close/>
                </a:path>
              </a:pathLst>
            </a:custGeom>
            <a:solidFill>
              <a:srgbClr val="03467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03661" y="8724900"/>
            <a:ext cx="1446033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 spc="216" dirty="0">
                <a:solidFill>
                  <a:srgbClr val="F8FBF8"/>
                </a:solidFill>
                <a:latin typeface="Lato"/>
              </a:rPr>
              <a:t>Once deposited in any ICICI branch in your area, please call on 099 14 77 88 99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03467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03467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034678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1706" y="6671386"/>
            <a:ext cx="10203504" cy="9525"/>
          </a:xfrm>
          <a:prstGeom prst="rect">
            <a:avLst/>
          </a:prstGeom>
          <a:solidFill>
            <a:srgbClr val="034678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4000500" y="-4000500"/>
            <a:ext cx="10287000" cy="18288000"/>
            <a:chOff x="0" y="0"/>
            <a:chExt cx="3902991" cy="6938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02991" cy="6938650"/>
            </a:xfrm>
            <a:custGeom>
              <a:avLst/>
              <a:gdLst/>
              <a:ahLst/>
              <a:cxnLst/>
              <a:rect l="l" t="t" r="r" b="b"/>
              <a:pathLst>
                <a:path w="3902991" h="6938650">
                  <a:moveTo>
                    <a:pt x="3902991" y="6938650"/>
                  </a:moveTo>
                  <a:lnTo>
                    <a:pt x="0" y="6938650"/>
                  </a:lnTo>
                  <a:lnTo>
                    <a:pt x="0" y="0"/>
                  </a:lnTo>
                  <a:lnTo>
                    <a:pt x="3902991" y="69386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952500"/>
            <a:ext cx="8115300" cy="392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13"/>
              </a:lnSpc>
            </a:pPr>
            <a:r>
              <a:rPr lang="en-US" sz="12312" spc="110">
                <a:solidFill>
                  <a:srgbClr val="F8FBF8"/>
                </a:solidFill>
                <a:latin typeface="Lato Bold"/>
              </a:rPr>
              <a:t>GET IN TOUCH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27996" y="3780869"/>
            <a:ext cx="6065945" cy="213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7"/>
              </a:lnSpc>
            </a:pPr>
            <a:r>
              <a:rPr lang="en-US" sz="2998" spc="29">
                <a:solidFill>
                  <a:srgbClr val="342D47"/>
                </a:solidFill>
                <a:latin typeface="Lato"/>
              </a:rPr>
              <a:t>C</a:t>
            </a:r>
            <a:r>
              <a:rPr lang="en-US" sz="2998" spc="29">
                <a:solidFill>
                  <a:srgbClr val="000000"/>
                </a:solidFill>
                <a:latin typeface="Lato"/>
              </a:rPr>
              <a:t>136, Phase 8, Industrial Area, Sector 62, Sahibzada Ajit Singh Nagar, Punjab 160071</a:t>
            </a:r>
          </a:p>
          <a:p>
            <a:pPr algn="r">
              <a:lnSpc>
                <a:spcPts val="4497"/>
              </a:lnSpc>
            </a:pPr>
            <a:endParaRPr lang="en-US" sz="2998" spc="29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04854" y="5846163"/>
            <a:ext cx="6889087" cy="47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2"/>
              </a:lnSpc>
            </a:pPr>
            <a:r>
              <a:rPr lang="en-US" sz="2930" spc="322" dirty="0" smtClean="0">
                <a:solidFill>
                  <a:srgbClr val="342D47"/>
                </a:solidFill>
                <a:latin typeface="Lato Bold"/>
              </a:rPr>
              <a:t>PHONE/WHATSAPP</a:t>
            </a:r>
            <a:endParaRPr lang="en-US" sz="2930" spc="322" dirty="0">
              <a:solidFill>
                <a:srgbClr val="342D47"/>
              </a:solidFill>
              <a:latin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39966" y="6354230"/>
            <a:ext cx="9766432" cy="54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342D47"/>
                </a:solidFill>
                <a:latin typeface="Lato"/>
              </a:rPr>
              <a:t>99147 78899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17310" y="7313144"/>
            <a:ext cx="6889087" cy="50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2"/>
              </a:lnSpc>
            </a:pPr>
            <a:r>
              <a:rPr lang="en-US" sz="2930" spc="322">
                <a:solidFill>
                  <a:srgbClr val="342D47"/>
                </a:solidFill>
                <a:latin typeface="Lato Bold"/>
              </a:rPr>
              <a:t>EMAIL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17310" y="7754648"/>
            <a:ext cx="6889087" cy="54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342D47"/>
                </a:solidFill>
                <a:latin typeface="Lato"/>
              </a:rPr>
              <a:t>info@grotal.com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70078" y="2780614"/>
            <a:ext cx="4836320" cy="89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5"/>
              </a:lnSpc>
            </a:pPr>
            <a:r>
              <a:rPr lang="en-US" sz="2929" spc="216">
                <a:solidFill>
                  <a:srgbClr val="342D47"/>
                </a:solidFill>
                <a:latin typeface="Lato Bold"/>
              </a:rPr>
              <a:t>MAIN BRANCH ADDRESS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92397" y="8764240"/>
            <a:ext cx="6801544" cy="49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49"/>
              </a:lnSpc>
            </a:pPr>
            <a:r>
              <a:rPr lang="en-US" sz="2892" spc="318">
                <a:solidFill>
                  <a:srgbClr val="342D47"/>
                </a:solidFill>
                <a:latin typeface="Lato Bold"/>
              </a:rPr>
              <a:t>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04854" y="9201150"/>
            <a:ext cx="6889087" cy="54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342D47"/>
                </a:solidFill>
                <a:latin typeface="Lato"/>
              </a:rPr>
              <a:t>www.grotal.com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9813" y="3276486"/>
            <a:ext cx="10933365" cy="7010514"/>
            <a:chOff x="0" y="0"/>
            <a:chExt cx="3074170" cy="197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4170" cy="1971169"/>
            </a:xfrm>
            <a:custGeom>
              <a:avLst/>
              <a:gdLst/>
              <a:ahLst/>
              <a:cxnLst/>
              <a:rect l="l" t="t" r="r" b="b"/>
              <a:pathLst>
                <a:path w="3074170" h="1971169">
                  <a:moveTo>
                    <a:pt x="0" y="0"/>
                  </a:moveTo>
                  <a:lnTo>
                    <a:pt x="3074170" y="0"/>
                  </a:lnTo>
                  <a:lnTo>
                    <a:pt x="3074170" y="1971169"/>
                  </a:lnTo>
                  <a:lnTo>
                    <a:pt x="0" y="1971169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314113" y="3659686"/>
            <a:ext cx="7607250" cy="30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780"/>
              </a:lnSpc>
            </a:pPr>
            <a:r>
              <a:rPr lang="en-US" sz="10155" spc="91" dirty="0">
                <a:solidFill>
                  <a:srgbClr val="000000"/>
                </a:solidFill>
                <a:latin typeface="Lato Bold"/>
              </a:rPr>
              <a:t>Advertise</a:t>
            </a:r>
          </a:p>
          <a:p>
            <a:pPr algn="r">
              <a:lnSpc>
                <a:spcPts val="11780"/>
              </a:lnSpc>
            </a:pPr>
            <a:r>
              <a:rPr lang="en-US" sz="10155" spc="91" dirty="0">
                <a:solidFill>
                  <a:srgbClr val="000000"/>
                </a:solidFill>
                <a:latin typeface="Lato Bold"/>
              </a:rPr>
              <a:t>On </a:t>
            </a:r>
            <a:r>
              <a:rPr lang="en-US" sz="10155" spc="91" dirty="0" err="1">
                <a:solidFill>
                  <a:srgbClr val="034678"/>
                </a:solidFill>
                <a:latin typeface="Lato Bold"/>
              </a:rPr>
              <a:t>Grotal</a:t>
            </a:r>
            <a:endParaRPr lang="en-US" sz="10155" spc="91" dirty="0">
              <a:solidFill>
                <a:srgbClr val="034678"/>
              </a:solidFill>
              <a:latin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39813" y="7330713"/>
            <a:ext cx="9881551" cy="162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28"/>
              </a:lnSpc>
            </a:pPr>
            <a:r>
              <a:rPr lang="en-US" sz="3677" dirty="0">
                <a:solidFill>
                  <a:srgbClr val="141414"/>
                </a:solidFill>
                <a:latin typeface="Lato"/>
              </a:rPr>
              <a:t>We will show your business at No. 1 position</a:t>
            </a:r>
          </a:p>
          <a:p>
            <a:pPr algn="r">
              <a:lnSpc>
                <a:spcPts val="4228"/>
              </a:lnSpc>
            </a:pPr>
            <a:r>
              <a:rPr lang="en-US" sz="3677" dirty="0">
                <a:solidFill>
                  <a:srgbClr val="141414"/>
                </a:solidFill>
                <a:latin typeface="Lato"/>
              </a:rPr>
              <a:t>     on the internet by beating your competitors and help you to boost your sales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8009298" y="582814"/>
            <a:ext cx="7387970" cy="11112035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>
                <a:alpha val="9803"/>
              </a:srgbClr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7768224" y="6888909"/>
            <a:ext cx="9153140" cy="143124"/>
          </a:xfrm>
          <a:prstGeom prst="rect">
            <a:avLst/>
          </a:prstGeom>
          <a:solidFill>
            <a:srgbClr val="034678">
              <a:alpha val="94901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03467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03467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034678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7326132" y="4414650"/>
            <a:ext cx="2334693" cy="63205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3" name="TextBox 3"/>
          <p:cNvSpPr txBox="1"/>
          <p:nvPr/>
        </p:nvSpPr>
        <p:spPr>
          <a:xfrm>
            <a:off x="3495985" y="3202706"/>
            <a:ext cx="4649901" cy="61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0"/>
              </a:lnSpc>
            </a:pPr>
            <a:r>
              <a:rPr lang="en-US" sz="3586" spc="394">
                <a:solidFill>
                  <a:srgbClr val="F8FBF8"/>
                </a:solidFill>
                <a:latin typeface="Lato Bold"/>
              </a:rPr>
              <a:t>BUSINESS NAME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83644" y="3212231"/>
            <a:ext cx="6473569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52">
                <a:solidFill>
                  <a:srgbClr val="F8FBF8"/>
                </a:solidFill>
                <a:latin typeface="Lato Bold"/>
              </a:rPr>
              <a:t>DEALING 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5501" y="6332996"/>
            <a:ext cx="3516919" cy="71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462">
                <a:solidFill>
                  <a:srgbClr val="F8FBF8"/>
                </a:solidFill>
                <a:latin typeface="Lato Bold"/>
              </a:rPr>
              <a:t>EXAMPLE: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5501" y="7258945"/>
            <a:ext cx="16439723" cy="171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8"/>
              </a:lnSpc>
            </a:pP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Businessman </a:t>
            </a:r>
            <a:r>
              <a:rPr lang="en-US" sz="3038" spc="206" dirty="0" smtClean="0">
                <a:solidFill>
                  <a:srgbClr val="F4F24A"/>
                </a:solidFill>
                <a:latin typeface="Lato Italics"/>
              </a:rPr>
              <a:t>ABC </a:t>
            </a:r>
            <a:r>
              <a:rPr lang="en-US" sz="3038" spc="206" dirty="0">
                <a:solidFill>
                  <a:srgbClr val="F4F24A"/>
                </a:solidFill>
                <a:latin typeface="Lato Italics"/>
              </a:rPr>
              <a:t>Enterprises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 wants his business information to be seen on top of all on </a:t>
            </a:r>
            <a:r>
              <a:rPr lang="en-US" sz="3038" spc="206" dirty="0" err="1">
                <a:solidFill>
                  <a:srgbClr val="FFFFFF"/>
                </a:solidFill>
                <a:latin typeface="Lato Italics"/>
              </a:rPr>
              <a:t>Grotal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 for </a:t>
            </a:r>
            <a:r>
              <a:rPr lang="en-US" sz="3038" spc="206" dirty="0">
                <a:solidFill>
                  <a:srgbClr val="F4F24A"/>
                </a:solidFill>
                <a:latin typeface="Lato Italics"/>
              </a:rPr>
              <a:t>Delhi city 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whenever any user is looking for </a:t>
            </a:r>
            <a:r>
              <a:rPr lang="en-US" sz="3038" spc="206" dirty="0">
                <a:solidFill>
                  <a:srgbClr val="F4F24A"/>
                </a:solidFill>
                <a:latin typeface="Lato Italics"/>
              </a:rPr>
              <a:t>AC Repair, LED TV and Second Hand AC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 on </a:t>
            </a:r>
            <a:r>
              <a:rPr lang="en-US" sz="3038" spc="206" dirty="0" err="1">
                <a:solidFill>
                  <a:srgbClr val="FFFFFF"/>
                </a:solidFill>
                <a:latin typeface="Lato Italics"/>
              </a:rPr>
              <a:t>Grotal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 for next </a:t>
            </a:r>
            <a:r>
              <a:rPr lang="en-US" sz="3038" spc="206" dirty="0">
                <a:solidFill>
                  <a:srgbClr val="F4F24A"/>
                </a:solidFill>
                <a:latin typeface="Lato Italics"/>
              </a:rPr>
              <a:t>3 months</a:t>
            </a:r>
            <a:r>
              <a:rPr lang="en-US" sz="3038" spc="206" dirty="0">
                <a:solidFill>
                  <a:srgbClr val="FFFFFF"/>
                </a:solidFill>
                <a:latin typeface="Lato Italic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03087" y="4092448"/>
            <a:ext cx="3527647" cy="48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  <a:spcBef>
                <a:spcPct val="0"/>
              </a:spcBef>
            </a:pPr>
            <a:r>
              <a:rPr lang="en-US" sz="3237" spc="161" dirty="0" smtClean="0">
                <a:solidFill>
                  <a:srgbClr val="FFFFFF"/>
                </a:solidFill>
                <a:latin typeface="Lato"/>
              </a:rPr>
              <a:t>ABC </a:t>
            </a:r>
            <a:r>
              <a:rPr lang="en-US" sz="3237" spc="161" dirty="0">
                <a:solidFill>
                  <a:srgbClr val="FFFFFF"/>
                </a:solidFill>
                <a:latin typeface="Lato"/>
              </a:rPr>
              <a:t>Enterprises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3644" y="4180820"/>
            <a:ext cx="7101580" cy="143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5"/>
              </a:lnSpc>
              <a:spcBef>
                <a:spcPct val="0"/>
              </a:spcBef>
            </a:pPr>
            <a:r>
              <a:rPr lang="en-US" sz="3237" spc="161">
                <a:solidFill>
                  <a:srgbClr val="FFFFFF"/>
                </a:solidFill>
                <a:latin typeface="Lato"/>
              </a:rPr>
              <a:t>Washing Machine, AC Repair, Refrigerator,  LED TV, Second Hand AC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5614460" y="-2"/>
            <a:ext cx="2673539" cy="2712343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017331" y="1028700"/>
            <a:ext cx="13120273" cy="1516288"/>
            <a:chOff x="0" y="0"/>
            <a:chExt cx="4438216" cy="5129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38216" cy="512917"/>
            </a:xfrm>
            <a:custGeom>
              <a:avLst/>
              <a:gdLst/>
              <a:ahLst/>
              <a:cxnLst/>
              <a:rect l="l" t="t" r="r" b="b"/>
              <a:pathLst>
                <a:path w="4438216" h="512917">
                  <a:moveTo>
                    <a:pt x="0" y="0"/>
                  </a:moveTo>
                  <a:lnTo>
                    <a:pt x="4438216" y="0"/>
                  </a:lnTo>
                  <a:lnTo>
                    <a:pt x="4438216" y="512917"/>
                  </a:lnTo>
                  <a:lnTo>
                    <a:pt x="0" y="512917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436186" y="1204558"/>
            <a:ext cx="12939378" cy="107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1"/>
              </a:lnSpc>
            </a:pPr>
            <a:r>
              <a:rPr lang="en-US" sz="6802" spc="61">
                <a:solidFill>
                  <a:srgbClr val="034678"/>
                </a:solidFill>
                <a:latin typeface="Lato Bold"/>
              </a:rPr>
              <a:t>Keyword Based Advertisement</a:t>
            </a:r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412641" y="1029686"/>
            <a:ext cx="1232118" cy="1230147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 smtClean="0">
                <a:solidFill>
                  <a:srgbClr val="F8FBF8"/>
                </a:solidFill>
                <a:latin typeface="Lato Bold"/>
              </a:rPr>
              <a:t>Grotal.com | 2022</a:t>
            </a:r>
            <a:endParaRPr lang="en-US" sz="2780" spc="222" dirty="0">
              <a:solidFill>
                <a:srgbClr val="F8FBF8"/>
              </a:solidFill>
              <a:latin typeface="Lato Bold"/>
            </a:endParaRPr>
          </a:p>
        </p:txBody>
      </p:sp>
      <p:sp>
        <p:nvSpPr>
          <p:cNvPr id="17" name="AutoShape 17"/>
          <p:cNvSpPr/>
          <p:nvPr/>
        </p:nvSpPr>
        <p:spPr>
          <a:xfrm rot="-8100000">
            <a:off x="14048355" y="1675209"/>
            <a:ext cx="4939793" cy="66917"/>
          </a:xfrm>
          <a:prstGeom prst="rect">
            <a:avLst/>
          </a:prstGeom>
          <a:solidFill>
            <a:srgbClr val="F8FBF8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1751" y="3249930"/>
            <a:ext cx="16950449" cy="688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96"/>
              </a:lnSpc>
            </a:pPr>
            <a:r>
              <a:rPr lang="en-US" sz="3381" spc="121" dirty="0">
                <a:solidFill>
                  <a:srgbClr val="F8FBF8"/>
                </a:solidFill>
                <a:latin typeface="Lato"/>
              </a:rPr>
              <a:t>He chooses 3 keywords for 3 </a:t>
            </a:r>
            <a:r>
              <a:rPr lang="en-US" sz="3381" spc="121" dirty="0" smtClean="0">
                <a:solidFill>
                  <a:srgbClr val="F8FBF8"/>
                </a:solidFill>
                <a:latin typeface="Lato"/>
              </a:rPr>
              <a:t>months for 1 Location</a:t>
            </a:r>
            <a:endParaRPr lang="en-US" sz="3381" spc="121" dirty="0">
              <a:solidFill>
                <a:srgbClr val="F8FBF8"/>
              </a:solidFill>
              <a:latin typeface="Lato"/>
            </a:endParaRPr>
          </a:p>
          <a:p>
            <a:pPr>
              <a:lnSpc>
                <a:spcPts val="4496"/>
              </a:lnSpc>
            </a:pPr>
            <a:endParaRPr lang="en-US" sz="3381" spc="121" dirty="0">
              <a:solidFill>
                <a:srgbClr val="F8FBF8"/>
              </a:solidFill>
              <a:latin typeface="Lato"/>
            </a:endParaRPr>
          </a:p>
          <a:p>
            <a:pPr>
              <a:lnSpc>
                <a:spcPts val="4496"/>
              </a:lnSpc>
            </a:pPr>
            <a:r>
              <a:rPr lang="en-US" sz="2800" spc="121" dirty="0">
                <a:solidFill>
                  <a:srgbClr val="F8FBF8"/>
                </a:solidFill>
                <a:latin typeface="Lato"/>
              </a:rPr>
              <a:t>3 (keywords) * 10 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(</a:t>
            </a:r>
            <a:r>
              <a:rPr lang="en-US" sz="2800" spc="121" dirty="0" err="1" smtClean="0">
                <a:solidFill>
                  <a:srgbClr val="F8FBF8"/>
                </a:solidFill>
                <a:latin typeface="Lato"/>
              </a:rPr>
              <a:t>Rs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. </a:t>
            </a:r>
            <a:r>
              <a:rPr lang="en-US" sz="2800" spc="121" dirty="0">
                <a:solidFill>
                  <a:srgbClr val="F8FBF8"/>
                </a:solidFill>
                <a:latin typeface="Lato"/>
              </a:rPr>
              <a:t>per Keyword) * 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90 Days </a:t>
            </a:r>
            <a:r>
              <a:rPr lang="en-US" sz="2800" spc="121" dirty="0">
                <a:solidFill>
                  <a:srgbClr val="F8FBF8"/>
                </a:solidFill>
                <a:latin typeface="Lato"/>
              </a:rPr>
              <a:t>(3 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months)*1(City) </a:t>
            </a:r>
            <a:r>
              <a:rPr lang="en-US" sz="2800" spc="121" dirty="0">
                <a:solidFill>
                  <a:srgbClr val="F8FBF8"/>
                </a:solidFill>
                <a:latin typeface="Lato"/>
              </a:rPr>
              <a:t>= 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Rs.2,700 </a:t>
            </a:r>
            <a:r>
              <a:rPr lang="en-US" sz="2800" spc="121" dirty="0">
                <a:solidFill>
                  <a:srgbClr val="F8FBF8"/>
                </a:solidFill>
                <a:latin typeface="Lato"/>
              </a:rPr>
              <a:t>+ 18% </a:t>
            </a:r>
            <a:r>
              <a:rPr lang="en-US" sz="2800" spc="121" dirty="0" smtClean="0">
                <a:solidFill>
                  <a:srgbClr val="F8FBF8"/>
                </a:solidFill>
                <a:latin typeface="Lato"/>
              </a:rPr>
              <a:t>(GST)</a:t>
            </a:r>
            <a:endParaRPr lang="en-US" sz="2800" spc="121" dirty="0">
              <a:solidFill>
                <a:srgbClr val="F8FBF8"/>
              </a:solidFill>
              <a:latin typeface="Lato"/>
            </a:endParaRPr>
          </a:p>
          <a:p>
            <a:pPr>
              <a:lnSpc>
                <a:spcPts val="4496"/>
              </a:lnSpc>
            </a:pPr>
            <a:endParaRPr lang="en-US" sz="3381" spc="121" dirty="0">
              <a:solidFill>
                <a:srgbClr val="F8FBF8"/>
              </a:solidFill>
              <a:latin typeface="Lato"/>
            </a:endParaRPr>
          </a:p>
          <a:p>
            <a:pPr>
              <a:lnSpc>
                <a:spcPts val="5071"/>
              </a:lnSpc>
            </a:pPr>
            <a:r>
              <a:rPr lang="en-US" sz="2800" spc="121" dirty="0">
                <a:solidFill>
                  <a:srgbClr val="F4F24A"/>
                </a:solidFill>
                <a:latin typeface="Lato Italics"/>
              </a:rPr>
              <a:t>Now his business will be shown on </a:t>
            </a:r>
            <a:r>
              <a:rPr lang="en-US" sz="2800" spc="121" dirty="0" smtClean="0">
                <a:solidFill>
                  <a:srgbClr val="F4F24A"/>
                </a:solidFill>
                <a:latin typeface="Lato Italics"/>
              </a:rPr>
              <a:t>1</a:t>
            </a:r>
            <a:r>
              <a:rPr lang="en-US" sz="2800" spc="121" baseline="30000" dirty="0" smtClean="0">
                <a:solidFill>
                  <a:srgbClr val="F4F24A"/>
                </a:solidFill>
                <a:latin typeface="Lato Italics"/>
              </a:rPr>
              <a:t>st</a:t>
            </a:r>
            <a:r>
              <a:rPr lang="en-US" sz="2800" spc="121" dirty="0" smtClean="0">
                <a:solidFill>
                  <a:srgbClr val="F4F24A"/>
                </a:solidFill>
                <a:latin typeface="Lato Italics"/>
              </a:rPr>
              <a:t>  position of </a:t>
            </a:r>
            <a:r>
              <a:rPr lang="en-US" sz="2800" spc="121" dirty="0">
                <a:solidFill>
                  <a:srgbClr val="F4F24A"/>
                </a:solidFill>
                <a:latin typeface="Lato Italics"/>
              </a:rPr>
              <a:t>all in the list of AC Repair, LED TV and Second Hand AC on Grotal.com for 3 </a:t>
            </a:r>
            <a:r>
              <a:rPr lang="en-US" sz="2800" spc="121" dirty="0" smtClean="0">
                <a:solidFill>
                  <a:srgbClr val="F4F24A"/>
                </a:solidFill>
                <a:latin typeface="Lato Italics"/>
              </a:rPr>
              <a:t>months </a:t>
            </a:r>
            <a:r>
              <a:rPr lang="en-US" sz="2800" spc="121" dirty="0" smtClean="0">
                <a:solidFill>
                  <a:schemeClr val="accent6"/>
                </a:solidFill>
                <a:latin typeface="Lato Italics"/>
              </a:rPr>
              <a:t>(If anyone paid Rs.11, then </a:t>
            </a:r>
            <a:r>
              <a:rPr lang="en-US" sz="2800" spc="121" dirty="0" smtClean="0">
                <a:solidFill>
                  <a:schemeClr val="accent6"/>
                </a:solidFill>
                <a:latin typeface="Lato Italics"/>
              </a:rPr>
              <a:t>his business </a:t>
            </a:r>
            <a:r>
              <a:rPr lang="en-US" sz="2800" spc="121" dirty="0" smtClean="0">
                <a:solidFill>
                  <a:schemeClr val="accent6"/>
                </a:solidFill>
                <a:latin typeface="Lato Italics"/>
              </a:rPr>
              <a:t>will be shown on 2</a:t>
            </a:r>
            <a:r>
              <a:rPr lang="en-US" sz="2800" spc="121" baseline="30000" dirty="0" smtClean="0">
                <a:solidFill>
                  <a:schemeClr val="accent6"/>
                </a:solidFill>
                <a:latin typeface="Lato Italics"/>
              </a:rPr>
              <a:t>nd</a:t>
            </a:r>
            <a:r>
              <a:rPr lang="en-US" sz="2800" spc="121" dirty="0" smtClean="0">
                <a:solidFill>
                  <a:schemeClr val="accent6"/>
                </a:solidFill>
                <a:latin typeface="Lato Italics"/>
              </a:rPr>
              <a:t> position)</a:t>
            </a:r>
            <a:endParaRPr lang="en-US" sz="2800" spc="121" dirty="0">
              <a:solidFill>
                <a:schemeClr val="accent6"/>
              </a:solidFill>
              <a:latin typeface="Lato Italics"/>
            </a:endParaRPr>
          </a:p>
          <a:p>
            <a:pPr>
              <a:lnSpc>
                <a:spcPts val="5071"/>
              </a:lnSpc>
            </a:pPr>
            <a:endParaRPr lang="en-US" sz="3381" spc="121" dirty="0">
              <a:solidFill>
                <a:srgbClr val="F4F24A"/>
              </a:solidFill>
              <a:latin typeface="Lato Italics"/>
            </a:endParaRPr>
          </a:p>
          <a:p>
            <a:pPr>
              <a:lnSpc>
                <a:spcPts val="5071"/>
              </a:lnSpc>
            </a:pPr>
            <a:endParaRPr lang="en-US" sz="3381" spc="121" dirty="0">
              <a:solidFill>
                <a:srgbClr val="F4F24A"/>
              </a:solidFill>
              <a:latin typeface="Lato Italics"/>
            </a:endParaRPr>
          </a:p>
          <a:p>
            <a:pPr>
              <a:lnSpc>
                <a:spcPts val="5071"/>
              </a:lnSpc>
            </a:pPr>
            <a:endParaRPr lang="en-US" sz="3381" spc="121" dirty="0">
              <a:solidFill>
                <a:srgbClr val="F4F24A"/>
              </a:solidFill>
              <a:latin typeface="Lato Italics"/>
            </a:endParaRPr>
          </a:p>
          <a:p>
            <a:pPr>
              <a:lnSpc>
                <a:spcPts val="5071"/>
              </a:lnSpc>
            </a:pPr>
            <a:endParaRPr lang="en-US" sz="3381" spc="121" dirty="0">
              <a:solidFill>
                <a:srgbClr val="F4F24A"/>
              </a:solidFill>
              <a:latin typeface="Lato Italics"/>
            </a:endParaRPr>
          </a:p>
          <a:p>
            <a:pPr>
              <a:lnSpc>
                <a:spcPts val="5071"/>
              </a:lnSpc>
            </a:pPr>
            <a:endParaRPr lang="en-US" sz="3381" spc="121" dirty="0">
              <a:solidFill>
                <a:srgbClr val="F4F24A"/>
              </a:solidFill>
              <a:latin typeface="Lato Italic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4558220" y="-74628"/>
            <a:ext cx="3847680" cy="3841524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5" name="AutoShape 5"/>
          <p:cNvSpPr/>
          <p:nvPr/>
        </p:nvSpPr>
        <p:spPr>
          <a:xfrm rot="-8100000">
            <a:off x="13168494" y="2101131"/>
            <a:ext cx="5978590" cy="86169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6" name="TextBox 6"/>
          <p:cNvSpPr txBox="1"/>
          <p:nvPr/>
        </p:nvSpPr>
        <p:spPr>
          <a:xfrm>
            <a:off x="651751" y="7510564"/>
            <a:ext cx="16798049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067" spc="208" dirty="0">
                <a:solidFill>
                  <a:srgbClr val="FFFFFF"/>
                </a:solidFill>
                <a:latin typeface="Lato Italics"/>
              </a:rPr>
              <a:t>(whenever anyone searches any thing on </a:t>
            </a:r>
            <a:r>
              <a:rPr lang="en-US" sz="3067" spc="208" dirty="0" err="1">
                <a:solidFill>
                  <a:srgbClr val="FFFFFF"/>
                </a:solidFill>
                <a:latin typeface="Lato Italics"/>
              </a:rPr>
              <a:t>Grotal</a:t>
            </a:r>
            <a:r>
              <a:rPr lang="en-US" sz="3067" spc="208" dirty="0">
                <a:solidFill>
                  <a:srgbClr val="FFFFFF"/>
                </a:solidFill>
                <a:latin typeface="Lato Italics"/>
              </a:rPr>
              <a:t>, a list of businesses are shown up, the list is random, no one’s business is shown on top position permanently except those who pay for it)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650766" y="1088975"/>
            <a:ext cx="1232118" cy="1230147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516839" y="1087990"/>
            <a:ext cx="9887184" cy="1516288"/>
            <a:chOff x="0" y="0"/>
            <a:chExt cx="3344553" cy="512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44553" cy="512917"/>
            </a:xfrm>
            <a:custGeom>
              <a:avLst/>
              <a:gdLst/>
              <a:ahLst/>
              <a:cxnLst/>
              <a:rect l="l" t="t" r="r" b="b"/>
              <a:pathLst>
                <a:path w="3344553" h="512917">
                  <a:moveTo>
                    <a:pt x="0" y="0"/>
                  </a:moveTo>
                  <a:lnTo>
                    <a:pt x="3344553" y="0"/>
                  </a:lnTo>
                  <a:lnTo>
                    <a:pt x="3344553" y="512917"/>
                  </a:lnTo>
                  <a:lnTo>
                    <a:pt x="0" y="512917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891674" y="1264884"/>
            <a:ext cx="11971346" cy="10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8"/>
              </a:lnSpc>
            </a:pPr>
            <a:r>
              <a:rPr lang="en-US" sz="6800" spc="61">
                <a:solidFill>
                  <a:srgbClr val="034678"/>
                </a:solidFill>
                <a:latin typeface="Lato Bold"/>
              </a:rPr>
              <a:t>Advertisement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F8FBF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F8FBF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F8FBF8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94863">
            <a:off x="525120" y="1425607"/>
            <a:ext cx="17204783" cy="7435786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3" name="TextBox 3"/>
          <p:cNvSpPr txBox="1"/>
          <p:nvPr/>
        </p:nvSpPr>
        <p:spPr>
          <a:xfrm>
            <a:off x="3265574" y="2311324"/>
            <a:ext cx="12481004" cy="170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39"/>
              </a:lnSpc>
            </a:pPr>
            <a:r>
              <a:rPr lang="en-US" sz="10745" spc="96">
                <a:solidFill>
                  <a:srgbClr val="141414"/>
                </a:solidFill>
                <a:latin typeface="Lato Bold"/>
              </a:rPr>
              <a:t>How To Advertise?</a:t>
            </a:r>
          </a:p>
        </p:txBody>
      </p:sp>
      <p:sp>
        <p:nvSpPr>
          <p:cNvPr id="4" name="AutoShape 4"/>
          <p:cNvSpPr/>
          <p:nvPr/>
        </p:nvSpPr>
        <p:spPr>
          <a:xfrm>
            <a:off x="1518688" y="5191723"/>
            <a:ext cx="15317808" cy="20220"/>
          </a:xfrm>
          <a:prstGeom prst="rect">
            <a:avLst/>
          </a:prstGeom>
          <a:solidFill>
            <a:srgbClr val="141414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42662" y="4994758"/>
            <a:ext cx="414151" cy="414151"/>
            <a:chOff x="6705600" y="1371600"/>
            <a:chExt cx="10972800" cy="10972800"/>
          </a:xfrm>
        </p:grpSpPr>
        <p:sp>
          <p:nvSpPr>
            <p:cNvPr id="6" name="Freeform 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797250" y="5004868"/>
            <a:ext cx="414151" cy="414151"/>
            <a:chOff x="6705600" y="1371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136166" y="5004868"/>
            <a:ext cx="414151" cy="414151"/>
            <a:chOff x="6705600" y="1371600"/>
            <a:chExt cx="10972800" cy="10972800"/>
          </a:xfrm>
        </p:grpSpPr>
        <p:sp>
          <p:nvSpPr>
            <p:cNvPr id="10" name="Freeform 1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529824" y="5004868"/>
            <a:ext cx="414151" cy="414151"/>
            <a:chOff x="6705600" y="1371600"/>
            <a:chExt cx="10972800" cy="10972800"/>
          </a:xfrm>
        </p:grpSpPr>
        <p:sp>
          <p:nvSpPr>
            <p:cNvPr id="12" name="Freeform 1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401229" y="5004868"/>
            <a:ext cx="414151" cy="414151"/>
            <a:chOff x="6705600" y="1371600"/>
            <a:chExt cx="10972800" cy="10972800"/>
          </a:xfrm>
        </p:grpSpPr>
        <p:sp>
          <p:nvSpPr>
            <p:cNvPr id="14" name="Freeform 1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314335" y="5004868"/>
            <a:ext cx="414151" cy="414151"/>
            <a:chOff x="6705600" y="1371600"/>
            <a:chExt cx="10972800" cy="10972800"/>
          </a:xfrm>
        </p:grpSpPr>
        <p:sp>
          <p:nvSpPr>
            <p:cNvPr id="16" name="Freeform 1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6422345" y="4984648"/>
            <a:ext cx="414151" cy="414151"/>
            <a:chOff x="6705600" y="1371600"/>
            <a:chExt cx="10972800" cy="10972800"/>
          </a:xfrm>
        </p:grpSpPr>
        <p:sp>
          <p:nvSpPr>
            <p:cNvPr id="18" name="Freeform 1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64089" y="5988953"/>
            <a:ext cx="3246481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5735" y="6726191"/>
            <a:ext cx="4819678" cy="44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0"/>
              </a:lnSpc>
            </a:pPr>
            <a:r>
              <a:rPr lang="en-US" sz="2650">
                <a:solidFill>
                  <a:srgbClr val="141414"/>
                </a:solidFill>
                <a:latin typeface="Lato"/>
              </a:rPr>
              <a:t>Grotal.com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3101" y="5988953"/>
            <a:ext cx="1563136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53101" y="6721499"/>
            <a:ext cx="1563136" cy="4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649">
                <a:solidFill>
                  <a:srgbClr val="141414"/>
                </a:solidFill>
                <a:latin typeface="Lato"/>
              </a:rPr>
              <a:t>Login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61138" y="5988953"/>
            <a:ext cx="1963933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68351" y="6721499"/>
            <a:ext cx="1963933" cy="4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649">
                <a:solidFill>
                  <a:srgbClr val="141414"/>
                </a:solidFill>
                <a:latin typeface="Lato"/>
              </a:rPr>
              <a:t>Dashboard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03861" y="5989076"/>
            <a:ext cx="3246481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98568" y="6671489"/>
            <a:ext cx="1928534" cy="91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141414"/>
                </a:solidFill>
                <a:latin typeface="Lato"/>
              </a:rPr>
              <a:t>Click on </a:t>
            </a:r>
          </a:p>
          <a:p>
            <a:pPr algn="ctr">
              <a:lnSpc>
                <a:spcPts val="3709"/>
              </a:lnSpc>
            </a:pPr>
            <a:r>
              <a:rPr lang="en-US" sz="2650">
                <a:solidFill>
                  <a:srgbClr val="141414"/>
                </a:solidFill>
                <a:latin typeface="Lato"/>
              </a:rPr>
              <a:t>blinking text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10729" y="5989076"/>
            <a:ext cx="3246481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06545" y="6687844"/>
            <a:ext cx="2818965" cy="90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649">
                <a:solidFill>
                  <a:srgbClr val="141414"/>
                </a:solidFill>
                <a:latin typeface="Lato"/>
              </a:rPr>
              <a:t>Choose keywords &amp; Duration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66188" y="5988953"/>
            <a:ext cx="1429538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123338" y="6721499"/>
            <a:ext cx="3246481" cy="4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649">
                <a:solidFill>
                  <a:srgbClr val="141414"/>
                </a:solidFill>
                <a:latin typeface="Lato"/>
              </a:rPr>
              <a:t>Pay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016953" y="5988953"/>
            <a:ext cx="1429538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5"/>
              </a:lnSpc>
            </a:pPr>
            <a:r>
              <a:rPr lang="en-US" sz="2653">
                <a:solidFill>
                  <a:srgbClr val="141414"/>
                </a:solidFill>
                <a:latin typeface="Lato Bold"/>
              </a:rPr>
              <a:t>STEP 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169353" y="6726191"/>
            <a:ext cx="3246481" cy="4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649">
                <a:solidFill>
                  <a:srgbClr val="141414"/>
                </a:solidFill>
                <a:latin typeface="Lato"/>
              </a:rPr>
              <a:t>Done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F8FBF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F8FBF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F8FBF8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37968" y="1133475"/>
            <a:ext cx="11708901" cy="87508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0181" y="326527"/>
            <a:ext cx="17033019" cy="51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200" spc="86" dirty="0">
                <a:solidFill>
                  <a:srgbClr val="FFFFFF"/>
                </a:solidFill>
                <a:latin typeface="Lato"/>
              </a:rPr>
              <a:t>KEYWORD BASED ADVERTISEMENT LOOKS LIKE AS GIVEN BELOW SCREENSHOT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F8FBF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F8FBF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F8FBF8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251613" y="0"/>
            <a:ext cx="10416296" cy="1039963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678">
                <a:alpha val="32941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346326" y="1999605"/>
            <a:ext cx="11387844" cy="320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155"/>
              </a:lnSpc>
            </a:pPr>
            <a:r>
              <a:rPr lang="en-US" sz="12931" spc="116">
                <a:solidFill>
                  <a:srgbClr val="034678"/>
                </a:solidFill>
                <a:latin typeface="Lato"/>
              </a:rPr>
              <a:t>Banner Based Advertisement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18308"/>
            <a:ext cx="12211985" cy="377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8"/>
              </a:lnSpc>
            </a:pPr>
            <a:r>
              <a:rPr lang="en-US" sz="3534" spc="35" dirty="0">
                <a:solidFill>
                  <a:srgbClr val="000000"/>
                </a:solidFill>
                <a:latin typeface="Lato Bold"/>
              </a:rPr>
              <a:t>Banner Location :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 Left side of </a:t>
            </a:r>
            <a:r>
              <a:rPr lang="en-US" sz="3534" spc="35" dirty="0" err="1">
                <a:solidFill>
                  <a:srgbClr val="000000"/>
                </a:solidFill>
                <a:latin typeface="Lato"/>
              </a:rPr>
              <a:t>Grotal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 search result page</a:t>
            </a:r>
          </a:p>
          <a:p>
            <a:pPr>
              <a:lnSpc>
                <a:spcPts val="4948"/>
              </a:lnSpc>
            </a:pPr>
            <a:r>
              <a:rPr lang="en-US" sz="3534" spc="35" dirty="0">
                <a:solidFill>
                  <a:srgbClr val="000000"/>
                </a:solidFill>
                <a:latin typeface="Lato Bold"/>
              </a:rPr>
              <a:t>Banner Size :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 172×90</a:t>
            </a:r>
          </a:p>
          <a:p>
            <a:pPr>
              <a:lnSpc>
                <a:spcPts val="4948"/>
              </a:lnSpc>
            </a:pPr>
            <a:r>
              <a:rPr lang="en-US" sz="3534" spc="35" dirty="0">
                <a:solidFill>
                  <a:srgbClr val="000000"/>
                </a:solidFill>
                <a:latin typeface="Lato Bold"/>
              </a:rPr>
              <a:t>Keyword : 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Banner is not keyword based, it is city based</a:t>
            </a:r>
          </a:p>
          <a:p>
            <a:pPr>
              <a:lnSpc>
                <a:spcPts val="4948"/>
              </a:lnSpc>
            </a:pPr>
            <a:r>
              <a:rPr lang="en-US" sz="3534" spc="35" dirty="0">
                <a:solidFill>
                  <a:srgbClr val="000000"/>
                </a:solidFill>
                <a:latin typeface="Lato Bold"/>
              </a:rPr>
              <a:t>Cities :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 You can show your banner in multiple cities</a:t>
            </a:r>
          </a:p>
          <a:p>
            <a:pPr>
              <a:lnSpc>
                <a:spcPts val="4948"/>
              </a:lnSpc>
            </a:pPr>
            <a:r>
              <a:rPr lang="en-US" sz="3534" spc="35" dirty="0">
                <a:solidFill>
                  <a:srgbClr val="000000"/>
                </a:solidFill>
                <a:latin typeface="Lato Bold"/>
              </a:rPr>
              <a:t>Price :</a:t>
            </a:r>
            <a:r>
              <a:rPr lang="en-US" sz="3534" spc="35" dirty="0">
                <a:solidFill>
                  <a:srgbClr val="000000"/>
                </a:solidFill>
                <a:latin typeface="Lato"/>
              </a:rPr>
              <a:t> Depends on the Group of cities you choose</a:t>
            </a:r>
          </a:p>
          <a:p>
            <a:pPr algn="just">
              <a:lnSpc>
                <a:spcPts val="5301"/>
              </a:lnSpc>
            </a:pPr>
            <a:endParaRPr lang="en-US" sz="3534" spc="35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" name="AutoShape 6"/>
          <p:cNvSpPr/>
          <p:nvPr/>
        </p:nvSpPr>
        <p:spPr>
          <a:xfrm rot="-8100000">
            <a:off x="9690326" y="918534"/>
            <a:ext cx="2641208" cy="104294"/>
          </a:xfrm>
          <a:prstGeom prst="rect">
            <a:avLst/>
          </a:prstGeom>
          <a:solidFill>
            <a:srgbClr val="034678"/>
          </a:solidFill>
        </p:spPr>
      </p:sp>
      <p:sp>
        <p:nvSpPr>
          <p:cNvPr id="7" name="AutoShape 7"/>
          <p:cNvSpPr/>
          <p:nvPr/>
        </p:nvSpPr>
        <p:spPr>
          <a:xfrm rot="-8100000">
            <a:off x="15310252" y="7530516"/>
            <a:ext cx="3526191" cy="72988"/>
          </a:xfrm>
          <a:prstGeom prst="rect">
            <a:avLst/>
          </a:prstGeom>
          <a:solidFill>
            <a:srgbClr val="034678"/>
          </a:solidFill>
        </p:spPr>
      </p:sp>
      <p:grpSp>
        <p:nvGrpSpPr>
          <p:cNvPr id="8" name="Group 8"/>
          <p:cNvGrpSpPr/>
          <p:nvPr/>
        </p:nvGrpSpPr>
        <p:grpSpPr>
          <a:xfrm>
            <a:off x="12256017" y="5333165"/>
            <a:ext cx="3421004" cy="756861"/>
            <a:chOff x="0" y="0"/>
            <a:chExt cx="1157228" cy="2560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228" cy="256025"/>
            </a:xfrm>
            <a:custGeom>
              <a:avLst/>
              <a:gdLst/>
              <a:ahLst/>
              <a:cxnLst/>
              <a:rect l="l" t="t" r="r" b="b"/>
              <a:pathLst>
                <a:path w="1157228" h="256025">
                  <a:moveTo>
                    <a:pt x="0" y="0"/>
                  </a:moveTo>
                  <a:lnTo>
                    <a:pt x="1157228" y="0"/>
                  </a:lnTo>
                  <a:lnTo>
                    <a:pt x="1157228" y="256025"/>
                  </a:lnTo>
                  <a:lnTo>
                    <a:pt x="0" y="256025"/>
                  </a:lnTo>
                  <a:close/>
                </a:path>
              </a:pathLst>
            </a:custGeom>
            <a:solidFill>
              <a:srgbClr val="03467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555654" y="5391600"/>
            <a:ext cx="3245191" cy="584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238">
                <a:solidFill>
                  <a:srgbClr val="F8FBF8"/>
                </a:solidFill>
                <a:latin typeface="Lato"/>
              </a:rPr>
              <a:t>Group Based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03467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03467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034678"/>
              </a:solidFill>
              <a:latin typeface="Lato Bold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027131" y="706222"/>
            <a:ext cx="1961253" cy="1958115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678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42842" y="-642842"/>
            <a:ext cx="10287000" cy="115726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678">
                <a:alpha val="26666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24145"/>
            <a:ext cx="11581292" cy="183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681"/>
              </a:lnSpc>
            </a:pPr>
            <a:r>
              <a:rPr lang="en-US" sz="11207" spc="325">
                <a:solidFill>
                  <a:srgbClr val="034678"/>
                </a:solidFill>
                <a:latin typeface="Lato Bold"/>
              </a:rPr>
              <a:t>EXAMPLE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605519"/>
            <a:ext cx="16545771" cy="568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3100" spc="31" dirty="0">
                <a:solidFill>
                  <a:srgbClr val="141414"/>
                </a:solidFill>
                <a:latin typeface="Lato Bold"/>
              </a:rPr>
              <a:t>Ravi Malhotra wants his banner to be shown in Delhi, Mumbai, Pune, Agra, </a:t>
            </a:r>
            <a:r>
              <a:rPr lang="en-US" sz="3100" spc="31" dirty="0" err="1">
                <a:solidFill>
                  <a:srgbClr val="141414"/>
                </a:solidFill>
                <a:latin typeface="Lato Bold"/>
              </a:rPr>
              <a:t>Baddi</a:t>
            </a:r>
            <a:r>
              <a:rPr lang="en-US" sz="3100" spc="31" dirty="0">
                <a:solidFill>
                  <a:srgbClr val="141414"/>
                </a:solidFill>
                <a:latin typeface="Lato Bold"/>
              </a:rPr>
              <a:t> for 60 days</a:t>
            </a:r>
          </a:p>
          <a:p>
            <a:pPr>
              <a:lnSpc>
                <a:spcPts val="4495"/>
              </a:lnSpc>
            </a:pPr>
            <a:endParaRPr lang="en-US" sz="3100" spc="31" dirty="0">
              <a:solidFill>
                <a:srgbClr val="141414"/>
              </a:solidFill>
              <a:latin typeface="Lato Bold"/>
            </a:endParaRPr>
          </a:p>
          <a:p>
            <a:pPr marL="647700" lvl="1" indent="-323850">
              <a:lnSpc>
                <a:spcPts val="4350"/>
              </a:lnSpc>
              <a:buFont typeface="Arial"/>
              <a:buChar char="•"/>
            </a:pPr>
            <a:r>
              <a:rPr lang="en-US" sz="3000" spc="30" dirty="0">
                <a:solidFill>
                  <a:srgbClr val="141414"/>
                </a:solidFill>
                <a:latin typeface="Lato"/>
              </a:rPr>
              <a:t>Delhi falls in Group 1 and costs </a:t>
            </a:r>
            <a:r>
              <a:rPr lang="en-US" sz="3000" spc="30" dirty="0" smtClean="0">
                <a:solidFill>
                  <a:srgbClr val="141414"/>
                </a:solidFill>
                <a:latin typeface="Lato"/>
              </a:rPr>
              <a:t>200 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Rs a day</a:t>
            </a:r>
          </a:p>
          <a:p>
            <a:pPr marL="647700" lvl="1" indent="-323850">
              <a:lnSpc>
                <a:spcPts val="4350"/>
              </a:lnSpc>
              <a:buFont typeface="Arial"/>
              <a:buChar char="•"/>
            </a:pPr>
            <a:r>
              <a:rPr lang="en-US" sz="3000" spc="30" dirty="0">
                <a:solidFill>
                  <a:srgbClr val="141414"/>
                </a:solidFill>
                <a:latin typeface="Lato"/>
              </a:rPr>
              <a:t>Mumbai falls in Group 2 and costs </a:t>
            </a:r>
            <a:r>
              <a:rPr lang="en-US" sz="3000" spc="30" dirty="0" smtClean="0">
                <a:solidFill>
                  <a:srgbClr val="141414"/>
                </a:solidFill>
                <a:latin typeface="Lato"/>
              </a:rPr>
              <a:t>100 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Rs a day</a:t>
            </a:r>
          </a:p>
          <a:p>
            <a:pPr marL="647700" lvl="1" indent="-323850">
              <a:lnSpc>
                <a:spcPts val="4350"/>
              </a:lnSpc>
              <a:buFont typeface="Arial"/>
              <a:buChar char="•"/>
            </a:pPr>
            <a:r>
              <a:rPr lang="en-US" sz="3000" spc="30" dirty="0">
                <a:solidFill>
                  <a:srgbClr val="141414"/>
                </a:solidFill>
                <a:latin typeface="Lato"/>
              </a:rPr>
              <a:t>Pune falls in Group 3 and costs </a:t>
            </a:r>
            <a:r>
              <a:rPr lang="en-US" sz="3000" spc="30" dirty="0" smtClean="0">
                <a:solidFill>
                  <a:srgbClr val="141414"/>
                </a:solidFill>
                <a:latin typeface="Lato"/>
              </a:rPr>
              <a:t>50 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Rs a day</a:t>
            </a:r>
          </a:p>
          <a:p>
            <a:pPr marL="647700" lvl="1" indent="-323850">
              <a:lnSpc>
                <a:spcPts val="4350"/>
              </a:lnSpc>
              <a:buFont typeface="Arial"/>
              <a:buChar char="•"/>
            </a:pPr>
            <a:r>
              <a:rPr lang="en-US" sz="3000" spc="30" dirty="0">
                <a:solidFill>
                  <a:srgbClr val="141414"/>
                </a:solidFill>
                <a:latin typeface="Lato"/>
              </a:rPr>
              <a:t>Agra and </a:t>
            </a:r>
            <a:r>
              <a:rPr lang="en-US" sz="3000" spc="30" dirty="0" err="1">
                <a:solidFill>
                  <a:srgbClr val="141414"/>
                </a:solidFill>
                <a:latin typeface="Lato"/>
              </a:rPr>
              <a:t>Baddi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 falls in Group 4 and each costs 15 Rs a day</a:t>
            </a:r>
          </a:p>
          <a:p>
            <a:pPr>
              <a:lnSpc>
                <a:spcPts val="4350"/>
              </a:lnSpc>
            </a:pPr>
            <a:endParaRPr lang="en-US" sz="3000" spc="30" dirty="0">
              <a:solidFill>
                <a:srgbClr val="141414"/>
              </a:solidFill>
              <a:latin typeface="Lato"/>
            </a:endParaRPr>
          </a:p>
          <a:p>
            <a:pPr>
              <a:lnSpc>
                <a:spcPts val="4350"/>
              </a:lnSpc>
            </a:pPr>
            <a:r>
              <a:rPr lang="en-US" sz="3000" spc="30" dirty="0">
                <a:solidFill>
                  <a:srgbClr val="141414"/>
                </a:solidFill>
                <a:latin typeface="Lato Bold"/>
              </a:rPr>
              <a:t>Total Costs : 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(200 (Delhi) × 60 (days) ) + (100 (Mumbai) × 60 (days) ) + (50 (Pune) × 60 (days) ) </a:t>
            </a:r>
            <a:r>
              <a:rPr lang="en-US" sz="3000" spc="30" dirty="0" smtClean="0">
                <a:solidFill>
                  <a:srgbClr val="141414"/>
                </a:solidFill>
                <a:latin typeface="Lato"/>
              </a:rPr>
              <a:t>+(15*2 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(Agra and </a:t>
            </a:r>
            <a:r>
              <a:rPr lang="en-US" sz="3000" spc="30" dirty="0" err="1">
                <a:solidFill>
                  <a:srgbClr val="141414"/>
                </a:solidFill>
                <a:latin typeface="Lato"/>
              </a:rPr>
              <a:t>Baddi</a:t>
            </a:r>
            <a:r>
              <a:rPr lang="en-US" sz="3000" spc="30" dirty="0">
                <a:solidFill>
                  <a:srgbClr val="141414"/>
                </a:solidFill>
                <a:latin typeface="Lato"/>
              </a:rPr>
              <a:t>) × 60 (days) ) = </a:t>
            </a:r>
            <a:r>
              <a:rPr lang="en-US" sz="3000" b="1" spc="30" dirty="0" smtClean="0">
                <a:solidFill>
                  <a:srgbClr val="141414"/>
                </a:solidFill>
                <a:latin typeface="Lato"/>
              </a:rPr>
              <a:t>Rs.</a:t>
            </a:r>
            <a:r>
              <a:rPr lang="en-US" sz="3000" b="1" spc="30" dirty="0" smtClean="0">
                <a:solidFill>
                  <a:srgbClr val="141414"/>
                </a:solidFill>
                <a:latin typeface="Lato Bold"/>
              </a:rPr>
              <a:t>22,800 + 18% (GST)</a:t>
            </a:r>
            <a:endParaRPr lang="en-US" sz="3000" b="1" spc="30" dirty="0">
              <a:solidFill>
                <a:srgbClr val="141414"/>
              </a:solidFill>
              <a:latin typeface="La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03467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03467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034678"/>
              </a:solidFill>
              <a:latin typeface="Lato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027131" y="1030269"/>
            <a:ext cx="1961253" cy="1958115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678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08" b="608"/>
          <a:stretch>
            <a:fillRect/>
          </a:stretch>
        </p:blipFill>
        <p:spPr>
          <a:xfrm>
            <a:off x="1721359" y="1238784"/>
            <a:ext cx="12698920" cy="85407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5825" y="429696"/>
            <a:ext cx="16230600" cy="51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200" spc="86">
                <a:solidFill>
                  <a:srgbClr val="FFFFFF"/>
                </a:solidFill>
                <a:latin typeface="Lato"/>
              </a:rPr>
              <a:t>BANNER BASED ADVERTISEMENT LOOKS LIKE AS GIVEN BELOW SCREENSHOT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04947" y="9568085"/>
            <a:ext cx="331321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 spc="222" dirty="0">
                <a:solidFill>
                  <a:srgbClr val="F8FBF8"/>
                </a:solidFill>
                <a:latin typeface="Lato Bold"/>
              </a:rPr>
              <a:t>Grotal.com | </a:t>
            </a:r>
            <a:r>
              <a:rPr lang="en-US" sz="2780" spc="222" dirty="0" smtClean="0">
                <a:solidFill>
                  <a:srgbClr val="F8FBF8"/>
                </a:solidFill>
                <a:latin typeface="Lato Bold"/>
              </a:rPr>
              <a:t>2022</a:t>
            </a:r>
            <a:endParaRPr lang="en-US" sz="2780" spc="222" dirty="0">
              <a:solidFill>
                <a:srgbClr val="F8FBF8"/>
              </a:solidFill>
              <a:latin typeface="La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550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Lato</vt:lpstr>
      <vt:lpstr>Arial</vt:lpstr>
      <vt:lpstr>Lato Bold</vt:lpstr>
      <vt:lpstr>Calibri</vt:lpstr>
      <vt:lpstr>Lato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Grotal Advertisement</dc:title>
  <dc:creator>dell</dc:creator>
  <cp:lastModifiedBy>Windows User</cp:lastModifiedBy>
  <cp:revision>26</cp:revision>
  <dcterms:created xsi:type="dcterms:W3CDTF">2006-08-16T00:00:00Z</dcterms:created>
  <dcterms:modified xsi:type="dcterms:W3CDTF">2022-01-28T10:12:04Z</dcterms:modified>
  <dc:identifier>DAD-OuYCUAM</dc:identifier>
</cp:coreProperties>
</file>